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71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7" r:id="rId12"/>
    <p:sldId id="263" r:id="rId13"/>
    <p:sldId id="266" r:id="rId14"/>
    <p:sldId id="268" r:id="rId15"/>
    <p:sldId id="265" r:id="rId16"/>
    <p:sldId id="264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eravek Light" panose="020B05030400000200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792"/>
    <a:srgbClr val="1B3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776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ravek Light" panose="020B05030400000200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ravek Light" panose="020B050304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ravek Light" panose="020B05030400000200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Seravek Light" panose="020B05030400000200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Seravek Light" panose="020B05030400000200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Seravek Light" panose="020B0503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Seravek Light" panose="020B0503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Seravek Light" panose="020B0503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Seravek Light" panose="020B0503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291" y="-1870342"/>
            <a:ext cx="18247418" cy="121573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678736">
            <a:off x="11942450" y="4233390"/>
            <a:ext cx="7424410" cy="742441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557680" y="7571884"/>
            <a:ext cx="1693029" cy="1686416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013" t="1917" r="2110" b="183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F75BC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232991" y="7945595"/>
            <a:ext cx="1911009" cy="1903544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9482" t="-25908" r="-80284" b="-2308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086C5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08882" y="4095948"/>
            <a:ext cx="6191052" cy="619105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43506" y="1113478"/>
            <a:ext cx="5657293" cy="5851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 W</a:t>
            </a:r>
            <a:r>
              <a:rPr lang="en-US" sz="7002" dirty="0">
                <a:solidFill>
                  <a:srgbClr val="0F75BC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orld </a:t>
            </a:r>
          </a:p>
          <a:p>
            <a:pPr>
              <a:lnSpc>
                <a:spcPts val="9172"/>
              </a:lnSpc>
            </a:pPr>
            <a:r>
              <a:rPr lang="en-US" sz="7002" dirty="0" err="1">
                <a:solidFill>
                  <a:srgbClr val="0F75BC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y</a:t>
            </a:r>
            <a:r>
              <a:rPr lang="en-US" sz="7002" dirty="0" err="1">
                <a:solidFill>
                  <a:srgbClr val="EC0C92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O</a:t>
            </a:r>
            <a:r>
              <a:rPr lang="en-US" sz="7002" dirty="0" err="1">
                <a:solidFill>
                  <a:srgbClr val="0F75BC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ung</a:t>
            </a:r>
            <a:r>
              <a:rPr lang="en-US" sz="7002" dirty="0">
                <a:solidFill>
                  <a:srgbClr val="0F75BC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  </a:t>
            </a:r>
          </a:p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0F75BC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 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R</a:t>
            </a:r>
            <a:r>
              <a:rPr lang="en-US" sz="7002" dirty="0">
                <a:solidFill>
                  <a:srgbClr val="0F75BC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heumatic</a:t>
            </a:r>
          </a:p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  D</a:t>
            </a:r>
            <a:r>
              <a:rPr lang="en-US" sz="7002" dirty="0">
                <a:solidFill>
                  <a:srgbClr val="0F75BC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iseases </a:t>
            </a:r>
            <a:r>
              <a:rPr lang="en-US" sz="7002" dirty="0">
                <a:solidFill>
                  <a:srgbClr val="EC0792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day</a:t>
            </a:r>
          </a:p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EC0792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18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 </a:t>
            </a:r>
            <a:r>
              <a:rPr lang="en-US" sz="7002" dirty="0">
                <a:solidFill>
                  <a:srgbClr val="0F75BC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March</a:t>
            </a: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 </a:t>
            </a:r>
            <a:r>
              <a:rPr lang="en-US" sz="7002" dirty="0">
                <a:solidFill>
                  <a:srgbClr val="1B386D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2020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  <a:ea typeface="Helvetica Neue Thin" panose="020B0403020202020204" pitchFamily="34" charset="0"/>
                <a:cs typeface="Damascus Light" pitchFamily="2" charset="-78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4853" b="282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02990">
            <a:off x="-1000794" y="4869808"/>
            <a:ext cx="7108294" cy="7108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095108"/>
            <a:ext cx="6191892" cy="6191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C59DD-4C1E-AF42-ABC5-57966C590610}"/>
              </a:ext>
            </a:extLst>
          </p:cNvPr>
          <p:cNvSpPr txBox="1"/>
          <p:nvPr/>
        </p:nvSpPr>
        <p:spPr>
          <a:xfrm>
            <a:off x="11430000" y="342900"/>
            <a:ext cx="6191891" cy="4419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717"/>
              </a:lnSpc>
            </a:pPr>
            <a:r>
              <a:rPr lang="en-US" sz="6654" dirty="0">
                <a:solidFill>
                  <a:srgbClr val="EC0C92"/>
                </a:solidFill>
                <a:latin typeface="Seravek Light" panose="020B0503040000020004" pitchFamily="34" charset="0"/>
              </a:rPr>
              <a:t>parents are </a:t>
            </a:r>
            <a:r>
              <a:rPr lang="en-US" sz="6654" dirty="0">
                <a:solidFill>
                  <a:srgbClr val="1B3871"/>
                </a:solidFill>
                <a:latin typeface="Seravek Light" panose="020B0503040000020004" pitchFamily="34" charset="0"/>
              </a:rPr>
              <a:t>key</a:t>
            </a:r>
            <a:r>
              <a:rPr lang="en-US" sz="6654" dirty="0">
                <a:solidFill>
                  <a:srgbClr val="EC0C92"/>
                </a:solidFill>
                <a:latin typeface="Seravek Light" panose="020B0503040000020004" pitchFamily="34" charset="0"/>
              </a:rPr>
              <a:t> to children's </a:t>
            </a:r>
            <a:r>
              <a:rPr lang="en-US" sz="6654" dirty="0">
                <a:solidFill>
                  <a:srgbClr val="1B3871"/>
                </a:solidFill>
                <a:latin typeface="Seravek Light" panose="020B0503040000020004" pitchFamily="34" charset="0"/>
              </a:rPr>
              <a:t>wellbeing</a:t>
            </a:r>
            <a:r>
              <a:rPr lang="en-US" sz="6654" dirty="0">
                <a:solidFill>
                  <a:srgbClr val="EC0C92"/>
                </a:solidFill>
                <a:latin typeface="Seravek Light" panose="020B0503040000020004" pitchFamily="34" charset="0"/>
              </a:rPr>
              <a:t> and </a:t>
            </a:r>
            <a:r>
              <a:rPr lang="en-US" sz="6654" dirty="0">
                <a:solidFill>
                  <a:srgbClr val="1B3871"/>
                </a:solidFill>
                <a:latin typeface="Seravek Light" panose="020B0503040000020004" pitchFamily="34" charset="0"/>
              </a:rPr>
              <a:t>health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8970" y="0"/>
            <a:ext cx="17170060" cy="114610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4967" y="372915"/>
            <a:ext cx="11259035" cy="231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the 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burden  </a:t>
            </a: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of  disease </a:t>
            </a:r>
          </a:p>
          <a:p>
            <a:pPr algn="just"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is often 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underestimated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480196">
            <a:off x="1063566" y="10321866"/>
            <a:ext cx="6522591" cy="65225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4967" y="11342614"/>
            <a:ext cx="6008325" cy="60083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121395">
            <a:off x="12606975" y="3203673"/>
            <a:ext cx="6522591" cy="6522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08376" y="4224421"/>
            <a:ext cx="6008325" cy="60083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7810" b="3073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42478">
            <a:off x="12721525" y="-936526"/>
            <a:ext cx="7272985" cy="72729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96108" y="0"/>
            <a:ext cx="6191892" cy="61918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38200" y="724213"/>
            <a:ext cx="5943600" cy="4419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17"/>
              </a:lnSpc>
            </a:pPr>
            <a:r>
              <a:rPr lang="en-US" sz="6654" dirty="0">
                <a:solidFill>
                  <a:srgbClr val="EC0C92"/>
                </a:solidFill>
                <a:latin typeface="Seravek Light" panose="020B0503040000020004" pitchFamily="34" charset="0"/>
              </a:rPr>
              <a:t>parents are </a:t>
            </a:r>
            <a:r>
              <a:rPr lang="en-US" sz="6654" dirty="0">
                <a:solidFill>
                  <a:srgbClr val="1B3871"/>
                </a:solidFill>
                <a:latin typeface="Seravek Light" panose="020B0503040000020004" pitchFamily="34" charset="0"/>
              </a:rPr>
              <a:t>key</a:t>
            </a:r>
            <a:r>
              <a:rPr lang="en-US" sz="6654" dirty="0">
                <a:solidFill>
                  <a:srgbClr val="EC0C92"/>
                </a:solidFill>
                <a:latin typeface="Seravek Light" panose="020B0503040000020004" pitchFamily="34" charset="0"/>
              </a:rPr>
              <a:t> to children's </a:t>
            </a:r>
            <a:r>
              <a:rPr lang="en-US" sz="6654" dirty="0">
                <a:solidFill>
                  <a:srgbClr val="1B3871"/>
                </a:solidFill>
                <a:latin typeface="Seravek Light" panose="020B0503040000020004" pitchFamily="34" charset="0"/>
              </a:rPr>
              <a:t>wellbeing</a:t>
            </a:r>
            <a:r>
              <a:rPr lang="en-US" sz="6654" dirty="0">
                <a:solidFill>
                  <a:srgbClr val="EC0C92"/>
                </a:solidFill>
                <a:latin typeface="Seravek Light" panose="020B0503040000020004" pitchFamily="34" charset="0"/>
              </a:rPr>
              <a:t> and </a:t>
            </a:r>
            <a:r>
              <a:rPr lang="en-US" sz="6654" dirty="0">
                <a:solidFill>
                  <a:srgbClr val="1B3871"/>
                </a:solidFill>
                <a:latin typeface="Seravek Light" panose="020B0503040000020004" pitchFamily="34" charset="0"/>
              </a:rPr>
              <a:t>health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64" t="17401" r="12080" b="8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480196">
            <a:off x="12678274" y="-1020748"/>
            <a:ext cx="6522591" cy="6522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79675" y="0"/>
            <a:ext cx="6008325" cy="60083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84615" y="5951175"/>
            <a:ext cx="11259035" cy="349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the </a:t>
            </a:r>
          </a:p>
          <a:p>
            <a:pPr algn="just">
              <a:lnSpc>
                <a:spcPts val="9172"/>
              </a:lnSpc>
            </a:pP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burden  </a:t>
            </a: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of  disease </a:t>
            </a:r>
          </a:p>
          <a:p>
            <a:pPr algn="just"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is often 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underestimated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480196">
            <a:off x="1063566" y="10321866"/>
            <a:ext cx="6522591" cy="6522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4967" y="11342614"/>
            <a:ext cx="6008325" cy="60083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8651" r="8799" b="272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83427">
            <a:off x="12403697" y="4829594"/>
            <a:ext cx="7334303" cy="73343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71815" y="4670815"/>
            <a:ext cx="5616185" cy="56161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23" y="1186750"/>
            <a:ext cx="6597396" cy="566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72"/>
              </a:lnSpc>
            </a:pPr>
            <a:r>
              <a:rPr lang="en-US" sz="6772" dirty="0">
                <a:solidFill>
                  <a:srgbClr val="1B3871"/>
                </a:solidFill>
                <a:latin typeface="Seravek Light" panose="020B0503040000020004" pitchFamily="34" charset="0"/>
              </a:rPr>
              <a:t>the </a:t>
            </a:r>
            <a:r>
              <a:rPr lang="en-US" sz="6772" dirty="0">
                <a:solidFill>
                  <a:srgbClr val="EC0C92"/>
                </a:solidFill>
                <a:latin typeface="Seravek Light" panose="020B0503040000020004" pitchFamily="34" charset="0"/>
              </a:rPr>
              <a:t>burden  </a:t>
            </a:r>
          </a:p>
          <a:p>
            <a:pPr algn="just">
              <a:lnSpc>
                <a:spcPts val="8872"/>
              </a:lnSpc>
            </a:pPr>
            <a:r>
              <a:rPr lang="en-US" sz="6772" dirty="0">
                <a:solidFill>
                  <a:srgbClr val="1B3871"/>
                </a:solidFill>
                <a:latin typeface="Seravek Light" panose="020B0503040000020004" pitchFamily="34" charset="0"/>
              </a:rPr>
              <a:t>of  disease </a:t>
            </a:r>
          </a:p>
          <a:p>
            <a:pPr algn="just">
              <a:lnSpc>
                <a:spcPts val="8872"/>
              </a:lnSpc>
            </a:pPr>
            <a:r>
              <a:rPr lang="en-US" sz="6772" dirty="0">
                <a:solidFill>
                  <a:srgbClr val="1B3871"/>
                </a:solidFill>
                <a:latin typeface="Seravek Light" panose="020B0503040000020004" pitchFamily="34" charset="0"/>
              </a:rPr>
              <a:t>is often </a:t>
            </a:r>
          </a:p>
          <a:p>
            <a:pPr algn="just">
              <a:lnSpc>
                <a:spcPts val="8872"/>
              </a:lnSpc>
            </a:pPr>
            <a:r>
              <a:rPr lang="en-US" sz="6772" dirty="0">
                <a:solidFill>
                  <a:srgbClr val="EC0C92"/>
                </a:solidFill>
                <a:latin typeface="Seravek Light" panose="020B0503040000020004" pitchFamily="34" charset="0"/>
              </a:rPr>
              <a:t>under-</a:t>
            </a:r>
          </a:p>
          <a:p>
            <a:pPr algn="just">
              <a:lnSpc>
                <a:spcPts val="8872"/>
              </a:lnSpc>
            </a:pPr>
            <a:r>
              <a:rPr lang="en-US" sz="6772" dirty="0">
                <a:solidFill>
                  <a:srgbClr val="EC0C92"/>
                </a:solidFill>
                <a:latin typeface="Seravek Light" panose="020B0503040000020004" pitchFamily="34" charset="0"/>
              </a:rPr>
              <a:t>estimated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735" t="1239" r="23758" b="350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520820">
            <a:off x="14481294" y="-1374872"/>
            <a:ext cx="4234333" cy="42343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267450" cy="62674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812452" y="7218460"/>
            <a:ext cx="6786009" cy="2189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717"/>
              </a:lnSpc>
            </a:pPr>
            <a:r>
              <a:rPr lang="en-US" sz="6654" dirty="0">
                <a:solidFill>
                  <a:srgbClr val="EC0C92"/>
                </a:solidFill>
                <a:latin typeface="Seravek Light" panose="020B0503040000020004" pitchFamily="34" charset="0"/>
              </a:rPr>
              <a:t>siblings</a:t>
            </a:r>
            <a:r>
              <a:rPr lang="en-US" sz="6654" dirty="0">
                <a:solidFill>
                  <a:srgbClr val="1B3871"/>
                </a:solidFill>
                <a:latin typeface="Seravek Light" panose="020B0503040000020004" pitchFamily="34" charset="0"/>
              </a:rPr>
              <a:t> need support too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210" t="11982" b="635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43350">
            <a:off x="13061360" y="4757627"/>
            <a:ext cx="6314517" cy="6314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1100" y="4610100"/>
            <a:ext cx="5676900" cy="56769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16000" y="328869"/>
            <a:ext cx="4325997" cy="330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</a:pPr>
            <a:r>
              <a:rPr lang="en-US" sz="6654" dirty="0">
                <a:solidFill>
                  <a:srgbClr val="EC0C92"/>
                </a:solidFill>
                <a:latin typeface="Seravek Light" panose="020B0503040000020004" pitchFamily="34" charset="0"/>
              </a:rPr>
              <a:t> siblings</a:t>
            </a:r>
            <a:r>
              <a:rPr lang="en-US" sz="6654" dirty="0">
                <a:solidFill>
                  <a:srgbClr val="1B3871"/>
                </a:solidFill>
                <a:latin typeface="Seravek Light" panose="020B0503040000020004" pitchFamily="34" charset="0"/>
              </a:rPr>
              <a:t> need support too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518" r="55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678736">
            <a:off x="13957256" y="168423"/>
            <a:ext cx="3961634" cy="396163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839200" y="7681312"/>
            <a:ext cx="1693029" cy="1686416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013" t="1917" r="2110" b="183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F75BC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309294" y="7667852"/>
            <a:ext cx="1911009" cy="1903544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9482" t="-25908" r="-80284" b="-2308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086C5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96948" y="4095948"/>
            <a:ext cx="6191052" cy="6191052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76F68C-75CE-384F-86E1-A611687D9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" y="190500"/>
            <a:ext cx="12020241" cy="66661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FD700A-3516-0648-B15F-9AE2136BDE29}"/>
              </a:ext>
            </a:extLst>
          </p:cNvPr>
          <p:cNvSpPr txBox="1"/>
          <p:nvPr/>
        </p:nvSpPr>
        <p:spPr>
          <a:xfrm>
            <a:off x="609600" y="1714500"/>
            <a:ext cx="5334000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BE" sz="8000" dirty="0">
                <a:solidFill>
                  <a:srgbClr val="00B0F0"/>
                </a:solidFill>
              </a:rPr>
              <a:t>Kleurcodes</a:t>
            </a:r>
          </a:p>
        </p:txBody>
      </p:sp>
    </p:spTree>
    <p:extLst>
      <p:ext uri="{BB962C8B-B14F-4D97-AF65-F5344CB8AC3E}">
        <p14:creationId xmlns:p14="http://schemas.microsoft.com/office/powerpoint/2010/main" val="3955108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472" y="116528"/>
            <a:ext cx="5385174" cy="320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w</a:t>
            </a:r>
            <a:r>
              <a:rPr lang="en-US" sz="4800" dirty="0">
                <a:solidFill>
                  <a:srgbClr val="0F75BC"/>
                </a:solidFill>
                <a:latin typeface="Seravek Light" panose="020B0503040000020004" pitchFamily="34" charset="0"/>
              </a:rPr>
              <a:t>orld y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o</a:t>
            </a:r>
            <a:r>
              <a:rPr lang="en-US" sz="4800" dirty="0">
                <a:solidFill>
                  <a:srgbClr val="0F75BC"/>
                </a:solidFill>
                <a:latin typeface="Seravek Light" panose="020B0503040000020004" pitchFamily="34" charset="0"/>
              </a:rPr>
              <a:t>ung 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r</a:t>
            </a:r>
            <a:r>
              <a:rPr lang="en-US" sz="4800" dirty="0">
                <a:solidFill>
                  <a:srgbClr val="0F75BC"/>
                </a:solidFill>
                <a:latin typeface="Seravek Light" panose="020B0503040000020004" pitchFamily="34" charset="0"/>
              </a:rPr>
              <a:t>heumatic 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d</a:t>
            </a:r>
            <a:r>
              <a:rPr lang="en-US" sz="4800" dirty="0">
                <a:solidFill>
                  <a:srgbClr val="0F75BC"/>
                </a:solidFill>
                <a:latin typeface="Seravek Light" panose="020B0503040000020004" pitchFamily="34" charset="0"/>
              </a:rPr>
              <a:t>iseases 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day</a:t>
            </a:r>
          </a:p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18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 </a:t>
            </a:r>
            <a:r>
              <a:rPr lang="en-US" sz="4800" dirty="0">
                <a:solidFill>
                  <a:srgbClr val="0F75BC"/>
                </a:solidFill>
                <a:latin typeface="Seravek Light" panose="020B0503040000020004" pitchFamily="34" charset="0"/>
              </a:rPr>
              <a:t>March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 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2020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809" y="7907495"/>
            <a:ext cx="5110500" cy="158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 siblings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 need support too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472" y="3988737"/>
            <a:ext cx="5385174" cy="239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parents are 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key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 to children's 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wellbeing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 and 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health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14001" y="751405"/>
            <a:ext cx="6465291" cy="157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Early 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diagnosis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 and 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treatment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 changes lives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35069" y="109721"/>
            <a:ext cx="5288253" cy="319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the </a:t>
            </a:r>
          </a:p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burden  </a:t>
            </a: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of  disease </a:t>
            </a:r>
          </a:p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is often 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underestimated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35069" y="4057848"/>
            <a:ext cx="4927974" cy="2391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Children</a:t>
            </a:r>
            <a:r>
              <a:rPr lang="en-US" sz="4800" dirty="0">
                <a:solidFill>
                  <a:srgbClr val="EC0C92"/>
                </a:solidFill>
                <a:latin typeface="Seravek Light" panose="020B0503040000020004" pitchFamily="34" charset="0"/>
              </a:rPr>
              <a:t> get rheumatic diseases</a:t>
            </a:r>
          </a:p>
          <a:p>
            <a:pPr algn="ctr">
              <a:lnSpc>
                <a:spcPts val="6288"/>
              </a:lnSpc>
            </a:pPr>
            <a:r>
              <a:rPr lang="en-US" sz="4800" dirty="0">
                <a:solidFill>
                  <a:srgbClr val="1B3871"/>
                </a:solidFill>
                <a:latin typeface="Seravek Light" panose="020B0503040000020004" pitchFamily="34" charset="0"/>
              </a:rPr>
              <a:t>too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544015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3614">
            <a:off x="11842037" y="-1943189"/>
            <a:ext cx="8292524" cy="82925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96948" y="-87461"/>
            <a:ext cx="6191052" cy="61910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086350"/>
            <a:ext cx="8427604" cy="349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children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 </a:t>
            </a:r>
          </a:p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get rheumatic diseases </a:t>
            </a: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too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6160098" cy="107666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267691">
            <a:off x="12285823" y="150775"/>
            <a:ext cx="6849108" cy="68491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96948" y="-38100"/>
            <a:ext cx="6191052" cy="61910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5800" y="971550"/>
            <a:ext cx="4927974" cy="467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children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 get rheumatic diseases</a:t>
            </a:r>
          </a:p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too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47850" y="0"/>
            <a:ext cx="1544015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0400">
            <a:off x="-991344" y="5171429"/>
            <a:ext cx="8173741" cy="81737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095948"/>
            <a:ext cx="6191052" cy="61910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3400" y="389078"/>
            <a:ext cx="7175874" cy="349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young people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 get rheumatic diseases </a:t>
            </a: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too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60637" y="0"/>
            <a:ext cx="1544015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43350">
            <a:off x="-631302" y="3299535"/>
            <a:ext cx="6202377" cy="62023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89363" y="1513737"/>
            <a:ext cx="5575674" cy="467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young people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 get rheumatic diseases</a:t>
            </a:r>
          </a:p>
          <a:p>
            <a:pPr algn="ctr">
              <a:lnSpc>
                <a:spcPts val="9172"/>
              </a:lnSpc>
            </a:pP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too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111" y="2936608"/>
            <a:ext cx="6191052" cy="61910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0917" y="686001"/>
            <a:ext cx="17698837" cy="117918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638582">
            <a:off x="-1308544" y="-1463516"/>
            <a:ext cx="7329855" cy="73298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191052" cy="61910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57424" y="471802"/>
            <a:ext cx="7479560" cy="349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2"/>
              </a:lnSpc>
            </a:pP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early </a:t>
            </a: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diagnosis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 and </a:t>
            </a:r>
            <a:r>
              <a:rPr lang="en-US" sz="7002" dirty="0">
                <a:solidFill>
                  <a:srgbClr val="1B3871"/>
                </a:solidFill>
                <a:latin typeface="Seravek Light" panose="020B0503040000020004" pitchFamily="34" charset="0"/>
              </a:rPr>
              <a:t>treatment</a:t>
            </a:r>
            <a:r>
              <a:rPr lang="en-US" sz="7002" dirty="0">
                <a:solidFill>
                  <a:srgbClr val="EC0C92"/>
                </a:solidFill>
                <a:latin typeface="Seravek Light" panose="020B0503040000020004" pitchFamily="34" charset="0"/>
              </a:rPr>
              <a:t> changes lives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126</Words>
  <Application>Microsoft Macintosh PowerPoint</Application>
  <PresentationFormat>Custom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Seravek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WORDday2020 Promo material</dc:title>
  <cp:lastModifiedBy>Sven Rubben</cp:lastModifiedBy>
  <cp:revision>7</cp:revision>
  <dcterms:created xsi:type="dcterms:W3CDTF">2006-08-16T00:00:00Z</dcterms:created>
  <dcterms:modified xsi:type="dcterms:W3CDTF">2020-02-07T16:37:35Z</dcterms:modified>
  <dc:identifier>DADy8uMc6UU</dc:identifier>
</cp:coreProperties>
</file>